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60" r:id="rId4"/>
    <p:sldId id="284" r:id="rId5"/>
    <p:sldId id="283" r:id="rId6"/>
    <p:sldId id="285" r:id="rId7"/>
    <p:sldId id="286" r:id="rId8"/>
    <p:sldId id="287" r:id="rId9"/>
    <p:sldId id="288" r:id="rId10"/>
    <p:sldId id="289" r:id="rId11"/>
    <p:sldId id="280" r:id="rId12"/>
    <p:sldId id="290" r:id="rId13"/>
    <p:sldId id="291" r:id="rId14"/>
    <p:sldId id="268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E33E-0622-47ED-B821-8F314495C12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D51C-E5C8-465B-BB24-191C46A86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CFC6-2AED-457E-826D-81C930E9D078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E93C-EF3A-471E-A142-929A2015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8D20-15BA-47CF-828B-7AC83699133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5437-D809-49CA-A4B9-38BF0F48C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BEDD-727E-47B0-AB78-2AA5A7B95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B78-39B3-4DBD-AEA0-67760BA7C010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7147-216E-49B5-9A01-373FF49BE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EF86-0DF5-4677-9D5C-10FA0E1E8D17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0773-CE50-4A7A-AD58-B43745A6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C14EF-E756-4771-AF16-C499C39CA0E5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985A-DA3A-4B0A-8F9D-5A8C746C4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5D4A-97F8-4175-A49B-2EF3C4D5E1E0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D70E-62C7-47A6-9208-190046FA8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F33C-E5DE-47E1-AD0F-9E77DA4D2B6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4E10-D4C7-4ED8-A4F7-31918C3E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3E3B-659C-4199-8519-8D70127F847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7DCA-A82E-4906-9923-44EC4FED4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C78-161F-4528-8DD2-30B999715E7F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4A78-99B4-4E7E-BF66-3E9F8ACE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B7B2-408A-4D73-ACB5-E7B183071578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F9E20-C6B8-496D-9D0B-4326DB7D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422AE4-E882-494C-A1AB-D07889CAD416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02B37E-CA04-4388-A5DC-92F77214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63" y="42227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4" r:id="rId3"/>
    <p:sldLayoutId id="2147483841" r:id="rId4"/>
    <p:sldLayoutId id="2147483840" r:id="rId5"/>
    <p:sldLayoutId id="2147483839" r:id="rId6"/>
    <p:sldLayoutId id="2147483838" r:id="rId7"/>
    <p:sldLayoutId id="2147483837" r:id="rId8"/>
    <p:sldLayoutId id="2147483845" r:id="rId9"/>
    <p:sldLayoutId id="2147483836" r:id="rId10"/>
    <p:sldLayoutId id="2147483835" r:id="rId11"/>
    <p:sldLayoutId id="21474838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900113" y="1341438"/>
            <a:ext cx="6337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Дикорастущие и </a:t>
            </a:r>
          </a:p>
          <a:p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культурные растения.</a:t>
            </a:r>
          </a:p>
        </p:txBody>
      </p:sp>
      <p:pic>
        <p:nvPicPr>
          <p:cNvPr id="2051" name="Picture 6" descr="дуб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4113" y="2571750"/>
            <a:ext cx="17113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д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36838"/>
            <a:ext cx="39243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дере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644900"/>
            <a:ext cx="2324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ря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68638"/>
            <a:ext cx="10287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Рисунок5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1643" t="17683" r="20602" b="10182"/>
          <a:stretch>
            <a:fillRect/>
          </a:stretch>
        </p:blipFill>
        <p:spPr bwMode="auto">
          <a:xfrm>
            <a:off x="5940425" y="3214688"/>
            <a:ext cx="1477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75533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какие две группы</a:t>
            </a:r>
          </a:p>
          <a:p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можно разделить все растения?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124075" y="1773238"/>
            <a:ext cx="5048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6227763" y="1844675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0" y="2781300"/>
            <a:ext cx="381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Растения, которые  выращивает специально человек.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11188" y="2781300"/>
            <a:ext cx="3816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Растения, которые  никто не сажает, они растут сами по себе. Их можно встретить везде: и в лесу, и на лугу, и на водоёме..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5219700" y="1916113"/>
            <a:ext cx="27368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Культурные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900113" y="1916113"/>
            <a:ext cx="33131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Дикорастущие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/>
      <p:bldP spid="14344" grpId="0"/>
      <p:bldP spid="14345" grpId="0" animBg="1"/>
      <p:bldP spid="143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971550" y="260350"/>
            <a:ext cx="754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Мы выходим с вами в лес.   (Маршируем на месте).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971550" y="7651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Сколько здесь вокруг чудес!                </a:t>
            </a:r>
          </a:p>
          <a:p>
            <a:r>
              <a:rPr lang="ru-RU" sz="2400"/>
              <a:t>(Удивились, развели руками).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611188" y="1773238"/>
            <a:ext cx="799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Посмотрели вправо, влево    (Наклоны вправо, влево).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684213" y="2420938"/>
            <a:ext cx="780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Наклонились и присели.   (Наклон вниз, приседание).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642938" y="3141663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 тропинке побежим,</a:t>
            </a:r>
          </a:p>
          <a:p>
            <a:r>
              <a:rPr lang="ru-RU" sz="2400"/>
              <a:t>До лужайки добежим.</a:t>
            </a:r>
          </a:p>
          <a:p>
            <a:r>
              <a:rPr lang="ru-RU" sz="2400"/>
              <a:t>  (Бег на месте).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4581525" y="3141663"/>
            <a:ext cx="4276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 лужайке, на лужайке</a:t>
            </a:r>
          </a:p>
          <a:p>
            <a:r>
              <a:rPr lang="ru-RU" sz="2400"/>
              <a:t>Мы попрыгаем как зайки.</a:t>
            </a:r>
          </a:p>
          <a:p>
            <a:r>
              <a:rPr lang="ru-RU" sz="2400"/>
              <a:t>  (Прыжки на месте на обеих ногах).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755650" y="4437063"/>
            <a:ext cx="456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Стоп! Немножко отдохнём.</a:t>
            </a:r>
          </a:p>
          <a:p>
            <a:r>
              <a:rPr lang="ru-RU" sz="2400"/>
              <a:t>И домой пешком пойдём.</a:t>
            </a:r>
          </a:p>
          <a:p>
            <a:r>
              <a:rPr lang="ru-RU" sz="2400"/>
              <a:t>  (Ходьба на месте).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900113" y="5661025"/>
            <a:ext cx="777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На месте стой, «раз-два». Мы «пришли домой» и </a:t>
            </a:r>
          </a:p>
          <a:p>
            <a:r>
              <a:rPr lang="ru-RU" sz="2400"/>
              <a:t>   продолжаем говорить о растениях.</a:t>
            </a:r>
          </a:p>
        </p:txBody>
      </p:sp>
      <p:sp>
        <p:nvSpPr>
          <p:cNvPr id="19515" name="WordArt 59"/>
          <p:cNvSpPr>
            <a:spLocks noChangeArrowheads="1" noChangeShapeType="1" noTextEdit="1"/>
          </p:cNvSpPr>
          <p:nvPr/>
        </p:nvSpPr>
        <p:spPr bwMode="auto">
          <a:xfrm rot="5400000">
            <a:off x="-2864643" y="3304381"/>
            <a:ext cx="6337300" cy="2492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782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ФИЗКУЛЬТМИНУТКА</a:t>
            </a:r>
          </a:p>
        </p:txBody>
      </p:sp>
      <p:pic>
        <p:nvPicPr>
          <p:cNvPr id="16395" name="Picture 3" descr="D:\Уроки\мы\АНИМАЦИЯ кошки\анимация\2362897_glitter233ii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71500"/>
            <a:ext cx="2500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" grpId="0"/>
      <p:bldP spid="19508" grpId="0"/>
      <p:bldP spid="19509" grpId="0"/>
      <p:bldP spid="19510" grpId="0"/>
      <p:bldP spid="19511" grpId="0"/>
      <p:bldP spid="19512" grpId="0"/>
      <p:bldP spid="19513" grpId="0"/>
      <p:bldP spid="19514" grpId="0"/>
      <p:bldP spid="195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1476375" y="908050"/>
            <a:ext cx="51117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Дикорастущие</a:t>
            </a:r>
          </a:p>
        </p:txBody>
      </p:sp>
      <p:pic>
        <p:nvPicPr>
          <p:cNvPr id="12291" name="Picture 11" descr="жёлу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557338"/>
            <a:ext cx="20081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 descr="б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2546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4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25" y="4437063"/>
            <a:ext cx="12287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5" descr="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797425"/>
            <a:ext cx="167163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916238" y="2349500"/>
            <a:ext cx="3711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Деревья, кустарники и травы растут сами по себе. За ними не ухаживает человек.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lick?url=http%3A%2F%2Fwww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692150"/>
            <a:ext cx="5834063" cy="4376738"/>
          </a:xfr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90575" y="836613"/>
            <a:ext cx="83534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000" b="1" i="1"/>
              <a:t>Колосится в поле рожь, </a:t>
            </a:r>
          </a:p>
          <a:p>
            <a:pPr algn="l"/>
            <a:r>
              <a:rPr lang="ru-RU" sz="4000" b="1" i="1"/>
              <a:t>Там во ржи цветок найдёшь.</a:t>
            </a:r>
          </a:p>
          <a:p>
            <a:pPr algn="l"/>
            <a:r>
              <a:rPr lang="ru-RU" sz="4000" b="1" i="1"/>
              <a:t>Ярко-синий и пушистый,</a:t>
            </a:r>
          </a:p>
          <a:p>
            <a:pPr algn="l"/>
            <a:r>
              <a:rPr lang="ru-RU" sz="4000" b="1" i="1"/>
              <a:t>Только жаль, что не душистый.</a:t>
            </a:r>
          </a:p>
          <a:p>
            <a:endParaRPr lang="ru-RU" sz="4000" b="1" i="1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124075" y="5157788"/>
            <a:ext cx="3743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василёк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7" grpId="1"/>
      <p:bldP spid="81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971925" cy="1000125"/>
          </a:xfrm>
        </p:spPr>
        <p:txBody>
          <a:bodyPr/>
          <a:lstStyle/>
          <a:p>
            <a:r>
              <a:rPr lang="ru-RU" smtClean="0"/>
              <a:t>Василек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88"/>
            <a:ext cx="4038600" cy="5643562"/>
          </a:xfrm>
        </p:spPr>
        <p:txBody>
          <a:bodyPr/>
          <a:lstStyle/>
          <a:p>
            <a:r>
              <a:rPr lang="ru-RU" sz="2400" smtClean="0"/>
              <a:t>С чем можно сравнить цветы васильков?</a:t>
            </a:r>
          </a:p>
          <a:p>
            <a:r>
              <a:rPr lang="ru-RU" sz="2400" smtClean="0"/>
              <a:t>Васильки называют сорняками. Они не приносят пользы человеку и мешают расти хлебу. Но все-таки они любимы в народе. Эти цветы прелестные, синие, как небо, многие собирают, плетут из них венки. Про василек народом придумано много песен и легенд.</a:t>
            </a:r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7" name="Picture 2" descr="C:\Documents and Settings\Игорь\Мои документы\Мои рисунки\василек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883150"/>
            <a:ext cx="2143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-10623" t="-8080" r="-4108"/>
          <a:stretch>
            <a:fillRect/>
          </a:stretch>
        </p:blipFill>
        <p:spPr bwMode="auto">
          <a:xfrm>
            <a:off x="4143375" y="0"/>
            <a:ext cx="4786313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446563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/>
              <a:t>Дуб дождя и ветра</a:t>
            </a:r>
          </a:p>
          <a:p>
            <a:pPr algn="l">
              <a:spcBef>
                <a:spcPct val="50000"/>
              </a:spcBef>
            </a:pPr>
            <a:r>
              <a:rPr lang="ru-RU" sz="2000" b="1" i="1"/>
              <a:t>Вовсе не боится.</a:t>
            </a:r>
          </a:p>
          <a:p>
            <a:pPr algn="l">
              <a:spcBef>
                <a:spcPct val="50000"/>
              </a:spcBef>
            </a:pPr>
            <a:r>
              <a:rPr lang="ru-RU" sz="2000" b="1" i="1"/>
              <a:t>Кто сказал, что дубу</a:t>
            </a:r>
          </a:p>
          <a:p>
            <a:pPr algn="l">
              <a:spcBef>
                <a:spcPct val="50000"/>
              </a:spcBef>
            </a:pPr>
            <a:r>
              <a:rPr lang="ru-RU" sz="2000" b="1" i="1"/>
              <a:t>Страшно простудиться?</a:t>
            </a:r>
          </a:p>
          <a:p>
            <a:pPr algn="l">
              <a:spcBef>
                <a:spcPct val="50000"/>
              </a:spcBef>
            </a:pPr>
            <a:r>
              <a:rPr lang="ru-RU" sz="2000" b="1" i="1"/>
              <a:t>Ведь до поздней осени</a:t>
            </a:r>
          </a:p>
          <a:p>
            <a:pPr algn="l">
              <a:spcBef>
                <a:spcPct val="50000"/>
              </a:spcBef>
            </a:pPr>
            <a:r>
              <a:rPr lang="ru-RU" sz="2000" b="1" i="1"/>
              <a:t>Он стоит зеленый.</a:t>
            </a:r>
          </a:p>
          <a:p>
            <a:pPr algn="l">
              <a:spcBef>
                <a:spcPct val="50000"/>
              </a:spcBef>
            </a:pPr>
            <a:r>
              <a:rPr lang="ru-RU" sz="2000" b="1" i="1"/>
              <a:t>Значит, дуб выносливый,</a:t>
            </a:r>
          </a:p>
          <a:p>
            <a:pPr algn="l">
              <a:spcBef>
                <a:spcPct val="50000"/>
              </a:spcBef>
            </a:pPr>
            <a:r>
              <a:rPr lang="ru-RU" sz="2000" b="1" i="1"/>
              <a:t>Значит, закаленный.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48244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это за дерево?</a:t>
            </a:r>
          </a:p>
        </p:txBody>
      </p:sp>
      <p:pic>
        <p:nvPicPr>
          <p:cNvPr id="6" name="Рисунок 5" descr="д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000240"/>
            <a:ext cx="386151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160713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пше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643050"/>
            <a:ext cx="176371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979613" y="836613"/>
            <a:ext cx="482441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Культурные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19475" y="1773238"/>
            <a:ext cx="3816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Растения, которые  выращивает специально человек. Ухаживает за ними, собирает урожай.</a:t>
            </a:r>
          </a:p>
        </p:txBody>
      </p:sp>
      <p:pic>
        <p:nvPicPr>
          <p:cNvPr id="19463" name="Picture 9" descr="tulip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643446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979613" y="836613"/>
            <a:ext cx="482441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Культурные</a:t>
            </a: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 flipH="1">
            <a:off x="2195513" y="1844675"/>
            <a:ext cx="792162" cy="5048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H="1">
            <a:off x="4284663" y="1916113"/>
            <a:ext cx="0" cy="5048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5724525" y="1844675"/>
            <a:ext cx="719138" cy="431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11188" y="2420938"/>
            <a:ext cx="2376487" cy="503237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i="1"/>
              <a:t>деревья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276600" y="2420938"/>
            <a:ext cx="2376488" cy="503237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i="1"/>
              <a:t>кустарники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5940425" y="2349500"/>
            <a:ext cx="2376488" cy="503238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i="1"/>
              <a:t>травы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11188" y="3357563"/>
            <a:ext cx="21605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Яблоня</a:t>
            </a:r>
          </a:p>
          <a:p>
            <a:pPr>
              <a:spcBef>
                <a:spcPct val="50000"/>
              </a:spcBef>
            </a:pPr>
            <a:r>
              <a:rPr lang="ru-RU" sz="2400" b="1" i="1"/>
              <a:t>Груша</a:t>
            </a:r>
          </a:p>
          <a:p>
            <a:pPr>
              <a:spcBef>
                <a:spcPct val="50000"/>
              </a:spcBef>
            </a:pPr>
            <a:r>
              <a:rPr lang="ru-RU" sz="2400" b="1" i="1"/>
              <a:t>…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76600" y="3357563"/>
            <a:ext cx="2447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Крыжовник</a:t>
            </a:r>
          </a:p>
          <a:p>
            <a:pPr>
              <a:spcBef>
                <a:spcPct val="50000"/>
              </a:spcBef>
            </a:pPr>
            <a:r>
              <a:rPr lang="ru-RU" sz="2400" b="1" i="1"/>
              <a:t>Смородина</a:t>
            </a:r>
          </a:p>
          <a:p>
            <a:pPr>
              <a:spcBef>
                <a:spcPct val="50000"/>
              </a:spcBef>
            </a:pPr>
            <a:r>
              <a:rPr lang="ru-RU" sz="2400" b="1" i="1"/>
              <a:t>…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156325" y="3284538"/>
            <a:ext cx="21605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Помидор</a:t>
            </a:r>
          </a:p>
          <a:p>
            <a:pPr>
              <a:spcBef>
                <a:spcPct val="50000"/>
              </a:spcBef>
            </a:pPr>
            <a:r>
              <a:rPr lang="ru-RU" sz="2400" b="1" i="1"/>
              <a:t>Огурец</a:t>
            </a:r>
          </a:p>
          <a:p>
            <a:pPr>
              <a:spcBef>
                <a:spcPct val="50000"/>
              </a:spcBef>
            </a:pPr>
            <a:r>
              <a:rPr lang="ru-RU" sz="2400" b="1" i="1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2" grpId="0" animBg="1"/>
      <p:bldP spid="21514" grpId="0" animBg="1"/>
      <p:bldP spid="21515" grpId="0" animBg="1"/>
      <p:bldP spid="21516" grpId="0"/>
      <p:bldP spid="21517" grpId="0"/>
      <p:bldP spid="215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на ре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4210050" cy="4392613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00563" y="1268413"/>
            <a:ext cx="40306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3600" b="1" i="1" dirty="0">
                <a:solidFill>
                  <a:srgbClr val="008000"/>
                </a:solidFill>
                <a:latin typeface="Arial" charset="0"/>
              </a:rPr>
              <a:t>      Деревья</a:t>
            </a:r>
            <a:r>
              <a:rPr lang="ru-RU" sz="3600" b="1" i="1" dirty="0">
                <a:solidFill>
                  <a:schemeClr val="folHlink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63713" y="1484313"/>
            <a:ext cx="5781675" cy="3527425"/>
            <a:chOff x="884" y="1253"/>
            <a:chExt cx="3642" cy="2222"/>
          </a:xfrm>
        </p:grpSpPr>
        <p:sp>
          <p:nvSpPr>
            <p:cNvPr id="3078" name="Text Box 7"/>
            <p:cNvSpPr txBox="1">
              <a:spLocks noChangeArrowheads="1"/>
            </p:cNvSpPr>
            <p:nvPr/>
          </p:nvSpPr>
          <p:spPr bwMode="auto">
            <a:xfrm>
              <a:off x="3152" y="1570"/>
              <a:ext cx="1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3600" b="1" i="1" dirty="0">
                  <a:solidFill>
                    <a:srgbClr val="008000"/>
                  </a:solidFill>
                  <a:latin typeface="Arial" charset="0"/>
                </a:rPr>
                <a:t>Кусты</a:t>
              </a:r>
              <a:r>
                <a:rPr lang="ru-RU" sz="3600" b="1" i="1" dirty="0">
                  <a:latin typeface="Arial" charset="0"/>
                </a:rPr>
                <a:t> </a:t>
              </a:r>
            </a:p>
          </p:txBody>
        </p:sp>
        <p:sp>
          <p:nvSpPr>
            <p:cNvPr id="3079" name="Text Box 8"/>
            <p:cNvSpPr txBox="1">
              <a:spLocks noChangeArrowheads="1"/>
            </p:cNvSpPr>
            <p:nvPr/>
          </p:nvSpPr>
          <p:spPr bwMode="auto">
            <a:xfrm>
              <a:off x="3243" y="2251"/>
              <a:ext cx="1283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3600" b="1" i="1" dirty="0">
                  <a:latin typeface="Arial" charset="0"/>
                </a:rPr>
                <a:t>     </a:t>
              </a:r>
              <a:r>
                <a:rPr lang="ru-RU" sz="3600" b="1" i="1" dirty="0">
                  <a:solidFill>
                    <a:srgbClr val="008000"/>
                  </a:solidFill>
                  <a:latin typeface="Arial" charset="0"/>
                </a:rPr>
                <a:t>Травы </a:t>
              </a:r>
            </a:p>
            <a:p>
              <a:pPr algn="l"/>
              <a:endParaRPr lang="ru-RU" sz="2000" i="1" dirty="0">
                <a:latin typeface="Arial" charset="0"/>
              </a:endParaRPr>
            </a:p>
          </p:txBody>
        </p:sp>
        <p:sp>
          <p:nvSpPr>
            <p:cNvPr id="3080" name="Line 9"/>
            <p:cNvSpPr>
              <a:spLocks noChangeShapeType="1"/>
            </p:cNvSpPr>
            <p:nvPr/>
          </p:nvSpPr>
          <p:spPr bwMode="auto">
            <a:xfrm flipV="1">
              <a:off x="1247" y="1253"/>
              <a:ext cx="1814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"/>
            <p:cNvSpPr>
              <a:spLocks noChangeShapeType="1"/>
            </p:cNvSpPr>
            <p:nvPr/>
          </p:nvSpPr>
          <p:spPr bwMode="auto">
            <a:xfrm flipV="1">
              <a:off x="884" y="1842"/>
              <a:ext cx="2223" cy="7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1"/>
            <p:cNvSpPr>
              <a:spLocks noChangeShapeType="1"/>
            </p:cNvSpPr>
            <p:nvPr/>
          </p:nvSpPr>
          <p:spPr bwMode="auto">
            <a:xfrm flipV="1">
              <a:off x="1746" y="2840"/>
              <a:ext cx="1497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7" name="AutoShape 12"/>
          <p:cNvSpPr>
            <a:spLocks noChangeArrowheads="1"/>
          </p:cNvSpPr>
          <p:nvPr/>
        </p:nvSpPr>
        <p:spPr bwMode="auto">
          <a:xfrm>
            <a:off x="1116013" y="404813"/>
            <a:ext cx="5543550" cy="936625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i="1"/>
              <a:t>На какие группы делятся</a:t>
            </a:r>
          </a:p>
          <a:p>
            <a:r>
              <a:rPr lang="ru-RU" sz="2800" b="1" i="1"/>
              <a:t> все растения?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Какое значение для человека имеют растения?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0244" name="Picture 2" descr="E:\Картинки всякие прикольные\Cartoon Characters\CRCTR5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285750"/>
            <a:ext cx="1428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E:\Картинки всякие прикольные\Cartoon Characters\CRCTR04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133600"/>
            <a:ext cx="25114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643313" y="1714500"/>
            <a:ext cx="45005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Растения кормят человека – рожь, пшеница, яблоня, капуста…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13" y="2928938"/>
            <a:ext cx="4500562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Растения одевают человека –лен, хлопок.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0" y="4214813"/>
            <a:ext cx="4429125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Растения лечат человека – мать -и- мачеха, зверобой, береза…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50" y="5500688"/>
            <a:ext cx="4429125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Растения дают много полезных вещей – мебель, строительные материалы, топливо…</a:t>
            </a:r>
          </a:p>
        </p:txBody>
      </p: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rot="10800000" flipV="1">
            <a:off x="2643188" y="2214563"/>
            <a:ext cx="1000125" cy="500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</p:cNvCxnSpPr>
          <p:nvPr/>
        </p:nvCxnSpPr>
        <p:spPr>
          <a:xfrm rot="10800000">
            <a:off x="2714625" y="2714625"/>
            <a:ext cx="928688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1"/>
          </p:cNvCxnSpPr>
          <p:nvPr/>
        </p:nvCxnSpPr>
        <p:spPr>
          <a:xfrm rot="10800000">
            <a:off x="2643188" y="2714625"/>
            <a:ext cx="1071562" cy="2000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1"/>
          </p:cNvCxnSpPr>
          <p:nvPr/>
        </p:nvCxnSpPr>
        <p:spPr>
          <a:xfrm rot="10800000">
            <a:off x="2643188" y="2643188"/>
            <a:ext cx="1071562" cy="3357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28596" y="357166"/>
            <a:ext cx="82868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7030A0"/>
                </a:solidFill>
              </a:rPr>
              <a:t>Чем отличаются ель от яблони?</a:t>
            </a:r>
          </a:p>
        </p:txBody>
      </p:sp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4429124" y="2786058"/>
            <a:ext cx="1152525" cy="295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7" name="Рисунок 6" descr="ель дере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285992"/>
            <a:ext cx="305397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яблоня дере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496"/>
            <a:ext cx="36576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86182" y="3214686"/>
            <a:ext cx="165735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Общее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86182" y="4786322"/>
            <a:ext cx="17049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 dirty="0"/>
              <a:t>Различие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215074" y="5500702"/>
            <a:ext cx="2252662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Растёт в лесу.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00034" y="5286388"/>
            <a:ext cx="2252662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Растёт в саду. За ней ухаживает человек.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71472" y="3571876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дерево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72198" y="3643314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дерево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00034" y="4071942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Приносит пользу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143636" y="4143380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Приносит пользу</a:t>
            </a:r>
          </a:p>
        </p:txBody>
      </p:sp>
      <p:pic>
        <p:nvPicPr>
          <p:cNvPr id="12" name="Рисунок 11" descr="яблоня дере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327261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ель дере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7166"/>
            <a:ext cx="2357438" cy="314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71472" y="285728"/>
            <a:ext cx="77867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7030A0"/>
                </a:solidFill>
              </a:rPr>
              <a:t>Чем отличаются орешник от крыжовника?</a:t>
            </a: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3929058" y="2214554"/>
            <a:ext cx="1152525" cy="295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7174" name="Picture 11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143272" cy="287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реш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428868"/>
            <a:ext cx="3477384" cy="260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2447925" cy="224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635375" y="3213100"/>
            <a:ext cx="165735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Общее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331913" y="3573463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кустарник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64163" y="3573463"/>
            <a:ext cx="2252662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кустарник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331913" y="4005263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Приносит пользу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364163" y="4005263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Приносит пользу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635375" y="4652963"/>
            <a:ext cx="17049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/>
              <a:t>Различие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331913" y="5157788"/>
            <a:ext cx="2252662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Растёт в саду. За ним ухаживает человек.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364163" y="5229225"/>
            <a:ext cx="2252662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Растёт в лесу.</a:t>
            </a:r>
          </a:p>
        </p:txBody>
      </p:sp>
      <p:pic>
        <p:nvPicPr>
          <p:cNvPr id="12" name="Рисунок 11" descr="ореш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928670"/>
            <a:ext cx="3191309" cy="239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3929058" y="2500306"/>
            <a:ext cx="115252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28596" y="357166"/>
            <a:ext cx="80724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7030A0"/>
                </a:solidFill>
              </a:rPr>
              <a:t>Чем отличаются одуванчик от помидора?</a:t>
            </a:r>
          </a:p>
        </p:txBody>
      </p:sp>
      <p:pic>
        <p:nvPicPr>
          <p:cNvPr id="7" name="Рисунок 6" descr="помид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496"/>
            <a:ext cx="3428993" cy="205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одуванчи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496"/>
            <a:ext cx="304954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635375" y="2708275"/>
            <a:ext cx="165735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Общее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635375" y="3860800"/>
            <a:ext cx="17049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/>
              <a:t>Различие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58888" y="3141663"/>
            <a:ext cx="2252662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Травянистое растение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508625" y="3141663"/>
            <a:ext cx="2252663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Травянистое растение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331913" y="4437063"/>
            <a:ext cx="2252662" cy="2014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Растёт в огороде. Человек сажает, ухаживает, собирает урожай.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508625" y="4365625"/>
            <a:ext cx="2252663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Растёт повсюду.</a:t>
            </a:r>
          </a:p>
        </p:txBody>
      </p:sp>
      <p:pic>
        <p:nvPicPr>
          <p:cNvPr id="10" name="Рисунок 9" descr="одуванчи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57166"/>
            <a:ext cx="2714644" cy="203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помид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3143240" cy="188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4" grpId="0" animBg="1"/>
      <p:bldP spid="133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479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Какое значение для человека имеют растения?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Василек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Дикорастущие и культурные растения.</dc:title>
  <dc:creator>Игорь</dc:creator>
  <cp:lastModifiedBy>Надежда</cp:lastModifiedBy>
  <cp:revision>47</cp:revision>
  <dcterms:created xsi:type="dcterms:W3CDTF">2007-05-21T14:26:33Z</dcterms:created>
  <dcterms:modified xsi:type="dcterms:W3CDTF">2013-01-23T19:02:03Z</dcterms:modified>
</cp:coreProperties>
</file>